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9" r:id="rId4"/>
    <p:sldId id="261" r:id="rId5"/>
    <p:sldId id="260" r:id="rId6"/>
    <p:sldId id="268" r:id="rId7"/>
    <p:sldId id="278" r:id="rId8"/>
    <p:sldId id="269" r:id="rId9"/>
    <p:sldId id="262" r:id="rId10"/>
    <p:sldId id="263" r:id="rId11"/>
    <p:sldId id="267" r:id="rId12"/>
    <p:sldId id="264" r:id="rId13"/>
    <p:sldId id="270" r:id="rId14"/>
    <p:sldId id="271" r:id="rId15"/>
    <p:sldId id="265" r:id="rId16"/>
    <p:sldId id="266" r:id="rId17"/>
    <p:sldId id="283" r:id="rId18"/>
    <p:sldId id="272" r:id="rId19"/>
    <p:sldId id="279" r:id="rId20"/>
    <p:sldId id="280" r:id="rId21"/>
    <p:sldId id="281" r:id="rId22"/>
    <p:sldId id="282" r:id="rId23"/>
    <p:sldId id="284" r:id="rId24"/>
    <p:sldId id="273" r:id="rId25"/>
    <p:sldId id="285" r:id="rId26"/>
    <p:sldId id="275" r:id="rId27"/>
    <p:sldId id="286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646"/>
  </p:normalViewPr>
  <p:slideViewPr>
    <p:cSldViewPr snapToGrid="0" snapToObjects="1">
      <p:cViewPr varScale="1">
        <p:scale>
          <a:sx n="164" d="100"/>
          <a:sy n="164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92FFE-7FD3-3947-BACD-C5D268217A38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0E41-C8F3-E24B-8428-3EDD38DB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1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44E52-D502-8847-8176-F525AD293634}" type="datetimeFigureOut">
              <a:rPr lang="en-US" smtClean="0"/>
              <a:t>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6CBDF-DB59-C44F-AF4B-B28C6E23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speak.com/" TargetMode="External"/><Relationship Id="rId4" Type="http://schemas.openxmlformats.org/officeDocument/2006/relationships/hyperlink" Target="https://github.com/borq79/Cary-Area-Public-Library-Classes/wiki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hyperlink" Target="https://github.com/borq79/Cary-Area-Public-Library-Classes/wiki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DIY weather 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 of 5</a:t>
            </a:r>
          </a:p>
          <a:p>
            <a:r>
              <a:rPr lang="en-US" dirty="0"/>
              <a:t>Cary area public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-3" b="5171"/>
          <a:stretch/>
        </p:blipFill>
        <p:spPr>
          <a:xfrm>
            <a:off x="7552042" y="2717975"/>
            <a:ext cx="3416888" cy="3240120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5" r="-3" b="-3"/>
          <a:stretch/>
        </p:blipFill>
        <p:spPr>
          <a:xfrm>
            <a:off x="7552042" y="609600"/>
            <a:ext cx="3416888" cy="2057399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Printed Circuit Boards (PCB)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>
            <a:normAutofit/>
          </a:bodyPr>
          <a:lstStyle/>
          <a:p>
            <a:r>
              <a:rPr lang="en-US" dirty="0"/>
              <a:t>Similar to breadboard grid layout</a:t>
            </a:r>
          </a:p>
          <a:p>
            <a:r>
              <a:rPr lang="en-US" dirty="0"/>
              <a:t>Columns are </a:t>
            </a:r>
            <a:r>
              <a:rPr lang="en-US" b="1" dirty="0"/>
              <a:t>NOT</a:t>
            </a:r>
            <a:r>
              <a:rPr lang="en-US" dirty="0"/>
              <a:t> connected</a:t>
            </a:r>
          </a:p>
          <a:p>
            <a:r>
              <a:rPr lang="en-US" dirty="0"/>
              <a:t>Prototyping</a:t>
            </a:r>
          </a:p>
          <a:p>
            <a:r>
              <a:rPr lang="en-US" dirty="0"/>
              <a:t>Solder to copper pads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4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370" y="2893016"/>
            <a:ext cx="2492940" cy="978976"/>
          </a:xfrm>
        </p:spPr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973" y="147234"/>
            <a:ext cx="6227437" cy="647054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Altoids</a:t>
            </a:r>
            <a:r>
              <a:rPr lang="en-US" sz="2400" dirty="0" smtClean="0"/>
              <a:t> Tin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51K resistor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Photoresistor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DC jack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NodeMCU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BME/BMP280 + Header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3 Female Headers (1 4-pin, 2 15-pin)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5x7 PCB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8 Standoffs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Battery Plug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9V Wall Plug</a:t>
            </a:r>
          </a:p>
        </p:txBody>
      </p:sp>
    </p:spTree>
    <p:extLst>
      <p:ext uri="{BB962C8B-B14F-4D97-AF65-F5344CB8AC3E}">
        <p14:creationId xmlns:p14="http://schemas.microsoft.com/office/powerpoint/2010/main" val="20702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924" y="620720"/>
            <a:ext cx="5441895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52" y="1115267"/>
            <a:ext cx="4283039" cy="4283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Restrict current</a:t>
            </a:r>
          </a:p>
          <a:p>
            <a:r>
              <a:rPr lang="en-US" dirty="0" smtClean="0"/>
              <a:t>Give off heat</a:t>
            </a:r>
          </a:p>
          <a:p>
            <a:r>
              <a:rPr lang="en-US" dirty="0" smtClean="0"/>
              <a:t>Color bands indicate resistance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46582" r="3992"/>
          <a:stretch/>
        </p:blipFill>
        <p:spPr>
          <a:xfrm>
            <a:off x="5823439" y="1549831"/>
            <a:ext cx="5724188" cy="434302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PhotoResistors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506018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Change resistance based on light intensity</a:t>
            </a:r>
          </a:p>
          <a:p>
            <a:r>
              <a:rPr lang="en-US" sz="1800" dirty="0" smtClean="0"/>
              <a:t>Voltage division</a:t>
            </a:r>
          </a:p>
        </p:txBody>
      </p:sp>
    </p:spTree>
    <p:extLst>
      <p:ext uri="{BB962C8B-B14F-4D97-AF65-F5344CB8AC3E}">
        <p14:creationId xmlns:p14="http://schemas.microsoft.com/office/powerpoint/2010/main" val="179721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2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03" y="1115604"/>
            <a:ext cx="3581749" cy="460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955" y="620720"/>
            <a:ext cx="4798142" cy="159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Voltage Division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826" y="3019545"/>
            <a:ext cx="5486400" cy="101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</a:t>
            </a:r>
            <a:r>
              <a:rPr lang="en-US" baseline="-25000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=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>
                <a:effectLst/>
              </a:rPr>
              <a:t>÷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+ 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)) * V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2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t="10673" r="2" b="13457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BME/BMP280 </a:t>
            </a:r>
            <a:r>
              <a:rPr lang="en-US" sz="2800" dirty="0"/>
              <a:t>Sensor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Vin </a:t>
            </a:r>
            <a:r>
              <a:rPr lang="mr-IN" sz="1800" dirty="0" smtClean="0"/>
              <a:t>–</a:t>
            </a:r>
            <a:r>
              <a:rPr lang="en-US" sz="1800" dirty="0" smtClean="0"/>
              <a:t> 1.8V </a:t>
            </a:r>
            <a:r>
              <a:rPr lang="mr-IN" sz="1800" dirty="0" smtClean="0"/>
              <a:t>–</a:t>
            </a:r>
            <a:r>
              <a:rPr lang="en-US" sz="1800" dirty="0" smtClean="0"/>
              <a:t> 5V</a:t>
            </a:r>
          </a:p>
          <a:p>
            <a:r>
              <a:rPr lang="en-US" sz="1800" dirty="0" smtClean="0"/>
              <a:t>SCL/SDA </a:t>
            </a:r>
            <a:r>
              <a:rPr lang="mr-IN" sz="1800" dirty="0" smtClean="0"/>
              <a:t>–</a:t>
            </a:r>
            <a:r>
              <a:rPr lang="en-US" sz="1800" dirty="0" smtClean="0"/>
              <a:t> 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c or SPI</a:t>
            </a:r>
          </a:p>
          <a:p>
            <a:r>
              <a:rPr lang="en-US" sz="1800" dirty="0" smtClean="0"/>
              <a:t>Temperature</a:t>
            </a:r>
          </a:p>
          <a:p>
            <a:r>
              <a:rPr lang="en-US" sz="1800" dirty="0" smtClean="0"/>
              <a:t>Humidity</a:t>
            </a:r>
          </a:p>
          <a:p>
            <a:r>
              <a:rPr lang="en-US" sz="1800" dirty="0" smtClean="0"/>
              <a:t>Barometric Pressure</a:t>
            </a:r>
          </a:p>
        </p:txBody>
      </p:sp>
    </p:spTree>
    <p:extLst>
      <p:ext uri="{BB962C8B-B14F-4D97-AF65-F5344CB8AC3E}">
        <p14:creationId xmlns:p14="http://schemas.microsoft.com/office/powerpoint/2010/main" val="26799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1146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NodeMCU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is-IS" sz="1800" dirty="0">
                <a:effectLst/>
              </a:rPr>
              <a:t>ESP8266 </a:t>
            </a:r>
            <a:r>
              <a:rPr lang="is-IS" sz="1800" dirty="0" smtClean="0">
                <a:effectLst/>
              </a:rPr>
              <a:t>- </a:t>
            </a:r>
            <a:r>
              <a:rPr lang="mr-IN" sz="1800" dirty="0" smtClean="0">
                <a:effectLst/>
              </a:rPr>
              <a:t>ESP-12E</a:t>
            </a:r>
            <a:endParaRPr lang="en-US" sz="1800" dirty="0" smtClean="0">
              <a:effectLst/>
            </a:endParaRPr>
          </a:p>
          <a:p>
            <a:r>
              <a:rPr lang="en-US" sz="1800" dirty="0" smtClean="0">
                <a:effectLst/>
              </a:rPr>
              <a:t>Version 2</a:t>
            </a:r>
            <a:endParaRPr lang="en-US" sz="1800" dirty="0"/>
          </a:p>
          <a:p>
            <a:r>
              <a:rPr lang="en-US" sz="1800" dirty="0" err="1" smtClean="0">
                <a:effectLst/>
              </a:rPr>
              <a:t>Lua</a:t>
            </a:r>
            <a:r>
              <a:rPr lang="en-US" sz="1800" dirty="0" smtClean="0">
                <a:effectLst/>
              </a:rPr>
              <a:t> Programming Language</a:t>
            </a:r>
          </a:p>
          <a:p>
            <a:r>
              <a:rPr lang="en-US" sz="1800" dirty="0" smtClean="0">
                <a:effectLst/>
              </a:rPr>
              <a:t>3.3V Based</a:t>
            </a:r>
          </a:p>
          <a:p>
            <a:r>
              <a:rPr lang="en-US" sz="1800" dirty="0" smtClean="0">
                <a:effectLst/>
              </a:rPr>
              <a:t>1 Analog Pin</a:t>
            </a:r>
          </a:p>
          <a:p>
            <a:r>
              <a:rPr lang="en-US" sz="1800" dirty="0" smtClean="0">
                <a:effectLst/>
              </a:rPr>
              <a:t>GPIO and PWMs</a:t>
            </a:r>
          </a:p>
          <a:p>
            <a:r>
              <a:rPr lang="en-US" sz="1800" dirty="0" smtClean="0">
                <a:effectLst/>
              </a:rPr>
              <a:t>Input Voltage 5-10V</a:t>
            </a:r>
            <a:endParaRPr lang="is-I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51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27" y="879112"/>
            <a:ext cx="5128741" cy="511542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/>
              <a:t>How To Solder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Tin the tip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55487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r="19007" b="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How To Solder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/>
              <a:t>Heat the Joint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46014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633491"/>
            <a:ext cx="5451627" cy="327097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/>
              <a:t>How To Solder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Apply the solder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5673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Ryan Brock</a:t>
            </a:r>
          </a:p>
          <a:p>
            <a:r>
              <a:rPr lang="en-US" dirty="0"/>
              <a:t>Software Engineer – 15 Years</a:t>
            </a:r>
          </a:p>
          <a:p>
            <a:r>
              <a:rPr lang="en-US" dirty="0"/>
              <a:t>Purdue University – Computer Science</a:t>
            </a:r>
          </a:p>
          <a:p>
            <a:r>
              <a:rPr lang="en-US" dirty="0"/>
              <a:t>Motorola</a:t>
            </a:r>
          </a:p>
          <a:p>
            <a:r>
              <a:rPr lang="en-US" dirty="0"/>
              <a:t>Zebra Technologies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4" y="675242"/>
            <a:ext cx="6916633" cy="518747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How To Solder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Let it flow</a:t>
            </a:r>
          </a:p>
          <a:p>
            <a:r>
              <a:rPr lang="en-US" sz="1800" dirty="0" smtClean="0"/>
              <a:t>Let it cool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34204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658928"/>
            <a:ext cx="5451627" cy="322010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/>
              <a:t>How To Solder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>
            <a:normAutofit/>
          </a:bodyPr>
          <a:lstStyle/>
          <a:p>
            <a:r>
              <a:rPr lang="en-US" dirty="0" smtClean="0"/>
              <a:t>Trim the lead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75893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5" y="3838074"/>
            <a:ext cx="4457500" cy="2750164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5" y="924025"/>
            <a:ext cx="6836304" cy="2599623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6240" y="1119855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TroubleD</a:t>
            </a:r>
            <a:r>
              <a:rPr lang="en-US" dirty="0" smtClean="0"/>
              <a:t> </a:t>
            </a:r>
            <a:r>
              <a:rPr lang="en-US" dirty="0"/>
              <a:t>Joints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90636" y="3299793"/>
            <a:ext cx="5435760" cy="3288445"/>
          </a:xfrm>
        </p:spPr>
        <p:txBody>
          <a:bodyPr>
            <a:normAutofit/>
          </a:bodyPr>
          <a:lstStyle/>
          <a:p>
            <a:r>
              <a:rPr lang="en-US" dirty="0"/>
              <a:t>Cold Joints</a:t>
            </a:r>
          </a:p>
          <a:p>
            <a:r>
              <a:rPr lang="en-US" dirty="0"/>
              <a:t>Insufficient Wetting</a:t>
            </a:r>
          </a:p>
          <a:p>
            <a:r>
              <a:rPr lang="en-US" dirty="0"/>
              <a:t>Too Much Solder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6596390"/>
            <a:ext cx="210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</a:t>
            </a:r>
            <a:r>
              <a:rPr lang="en-US" sz="1100" dirty="0" smtClean="0"/>
              <a:t>courtesy of </a:t>
            </a:r>
            <a:r>
              <a:rPr lang="en-US" sz="1100" dirty="0" err="1" smtClean="0"/>
              <a:t>Adafriut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50552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/>
          <a:srcRect l="11027" r="7943"/>
          <a:stretch/>
        </p:blipFill>
        <p:spPr>
          <a:xfrm>
            <a:off x="7574535" y="10"/>
            <a:ext cx="4617465" cy="4273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1" r="-2" b="6786"/>
          <a:stretch/>
        </p:blipFill>
        <p:spPr>
          <a:xfrm>
            <a:off x="20" y="10"/>
            <a:ext cx="7574515" cy="42738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889" y="4584652"/>
            <a:ext cx="8676222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BME/BMP280 </a:t>
            </a:r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Header Attachment</a:t>
            </a:r>
          </a:p>
        </p:txBody>
      </p:sp>
    </p:spTree>
    <p:extLst>
      <p:ext uri="{BB962C8B-B14F-4D97-AF65-F5344CB8AC3E}">
        <p14:creationId xmlns:p14="http://schemas.microsoft.com/office/powerpoint/2010/main" val="2893640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620" y="59991"/>
            <a:ext cx="5137378" cy="665001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Wire Up </a:t>
            </a:r>
            <a:r>
              <a:rPr lang="en-US" dirty="0" smtClean="0"/>
              <a:t>BME/BMP280 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GND to A:13 (VIN)</a:t>
            </a:r>
          </a:p>
          <a:p>
            <a:r>
              <a:rPr lang="en-US" dirty="0" smtClean="0">
                <a:effectLst/>
              </a:rPr>
              <a:t>3.3V to A14 (GND)</a:t>
            </a:r>
          </a:p>
          <a:p>
            <a:r>
              <a:rPr lang="en-US" dirty="0" smtClean="0">
                <a:effectLst/>
              </a:rPr>
              <a:t>A5 to A:15 (SCL)</a:t>
            </a:r>
            <a:endParaRPr lang="en-US" dirty="0">
              <a:effectLst/>
            </a:endParaRPr>
          </a:p>
          <a:p>
            <a:r>
              <a:rPr lang="en-US" dirty="0" smtClean="0"/>
              <a:t>A4 To A:16 (SDA)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06" y="3316241"/>
            <a:ext cx="7080324" cy="2478114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06" y="2205718"/>
            <a:ext cx="7080324" cy="955844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Arduino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601" y="2205718"/>
            <a:ext cx="3419375" cy="3288445"/>
          </a:xfrm>
        </p:spPr>
        <p:txBody>
          <a:bodyPr>
            <a:normAutofit/>
          </a:bodyPr>
          <a:lstStyle/>
          <a:p>
            <a:r>
              <a:rPr lang="en-US" dirty="0" smtClean="0"/>
              <a:t>Go to Sketch -&gt; Include Library -&gt; Manage Libraries</a:t>
            </a:r>
          </a:p>
          <a:p>
            <a:r>
              <a:rPr lang="en-US" dirty="0" smtClean="0"/>
              <a:t>Search for BME</a:t>
            </a:r>
          </a:p>
          <a:p>
            <a:r>
              <a:rPr lang="en-US" dirty="0" smtClean="0"/>
              <a:t>Choose the </a:t>
            </a:r>
            <a:r>
              <a:rPr lang="en-US" dirty="0" err="1" smtClean="0"/>
              <a:t>sparkfun</a:t>
            </a:r>
            <a:r>
              <a:rPr lang="en-US" dirty="0" smtClean="0"/>
              <a:t> BME280</a:t>
            </a:r>
          </a:p>
          <a:p>
            <a:r>
              <a:rPr lang="en-US" dirty="0" smtClean="0"/>
              <a:t>Open bme280test.ino on the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79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l="4339" r="855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https://thingspeak.com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Sign </a:t>
            </a:r>
            <a:r>
              <a:rPr lang="en-US" dirty="0" smtClean="0"/>
              <a:t>Up and </a:t>
            </a:r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 smtClean="0"/>
              <a:t>Account</a:t>
            </a:r>
          </a:p>
          <a:p>
            <a:r>
              <a:rPr lang="en-US" dirty="0" smtClean="0"/>
              <a:t>Create Test Channel</a:t>
            </a:r>
          </a:p>
          <a:p>
            <a:r>
              <a:rPr lang="en-US" dirty="0" smtClean="0"/>
              <a:t>Add single field called ’sample</a:t>
            </a:r>
            <a:r>
              <a:rPr lang="en-US" dirty="0" smtClean="0"/>
              <a:t>’</a:t>
            </a:r>
          </a:p>
          <a:p>
            <a:pPr lvl="0"/>
            <a:r>
              <a:rPr lang="en-US" dirty="0">
                <a:effectLst/>
              </a:rPr>
              <a:t>Directions: </a:t>
            </a:r>
            <a:r>
              <a:rPr lang="en-US" u="sng" dirty="0">
                <a:effectLst/>
                <a:hlinkClick r:id="rId4"/>
              </a:rPr>
              <a:t>https://</a:t>
            </a:r>
            <a:r>
              <a:rPr lang="en-US" u="sng" dirty="0" smtClean="0">
                <a:effectLst/>
                <a:hlinkClick r:id="rId4"/>
              </a:rPr>
              <a:t>github.com/borq79/Cary-Area-Public-Library-Classes/wiki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068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4" y="1513884"/>
            <a:ext cx="6916633" cy="35101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Extra Credit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 lvl="0"/>
            <a:r>
              <a:rPr lang="en-US" sz="1800">
                <a:effectLst/>
              </a:rPr>
              <a:t>Flash the nodeMCU with latest Firmware</a:t>
            </a:r>
          </a:p>
          <a:p>
            <a:pPr lvl="0"/>
            <a:r>
              <a:rPr lang="en-US" sz="1800">
                <a:effectLst/>
              </a:rPr>
              <a:t>Modify and load the init.lua and weather.lua scripts</a:t>
            </a:r>
          </a:p>
          <a:p>
            <a:pPr lvl="0"/>
            <a:r>
              <a:rPr lang="en-US" sz="1800">
                <a:effectLst/>
              </a:rPr>
              <a:t>Directions: </a:t>
            </a:r>
            <a:r>
              <a:rPr lang="en-US" sz="1800" u="sng">
                <a:effectLst/>
                <a:hlinkClick r:id="rId3"/>
              </a:rPr>
              <a:t>https://github.com/borq79/Cary-Area-Public-Library-Classes/wiki</a:t>
            </a:r>
            <a:endParaRPr lang="en-US" sz="18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3827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 19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5-6:30 pm</a:t>
            </a:r>
          </a:p>
          <a:p>
            <a:r>
              <a:rPr lang="en-US" dirty="0" smtClean="0"/>
              <a:t>Please bring a USB cable for the </a:t>
            </a:r>
            <a:r>
              <a:rPr lang="en-US" dirty="0" err="1" smtClean="0"/>
              <a:t>NodeMCU</a:t>
            </a:r>
            <a:r>
              <a:rPr lang="en-US" dirty="0" smtClean="0"/>
              <a:t> if you have one</a:t>
            </a:r>
          </a:p>
          <a:p>
            <a:r>
              <a:rPr lang="en-US" dirty="0" smtClean="0"/>
              <a:t>Bring your own soldering iron and safety goggles if you have them</a:t>
            </a:r>
          </a:p>
          <a:p>
            <a:r>
              <a:rPr lang="en-US" dirty="0" smtClean="0"/>
              <a:t>Schematics and Wiring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219" y="796350"/>
            <a:ext cx="7903365" cy="525573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10934042" cy="3216276"/>
          </a:xfrm>
        </p:spPr>
        <p:txBody>
          <a:bodyPr>
            <a:normAutofit/>
          </a:bodyPr>
          <a:lstStyle/>
          <a:p>
            <a:r>
              <a:rPr lang="en-US" b="1" dirty="0"/>
              <a:t>Twitter</a:t>
            </a:r>
            <a:r>
              <a:rPr lang="en-US" dirty="0"/>
              <a:t>: @borq79</a:t>
            </a:r>
          </a:p>
          <a:p>
            <a:r>
              <a:rPr lang="en-US" b="1" dirty="0"/>
              <a:t>Email: </a:t>
            </a:r>
            <a:r>
              <a:rPr lang="en-US" dirty="0"/>
              <a:t>borq79@gmail.com</a:t>
            </a:r>
          </a:p>
          <a:p>
            <a:r>
              <a:rPr lang="en-US" b="1" dirty="0" err="1"/>
              <a:t>Github</a:t>
            </a:r>
            <a:r>
              <a:rPr lang="en-US" b="1" dirty="0"/>
              <a:t> Repo: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/borq79/Cary-Area-Public-Library-Classes</a:t>
            </a:r>
          </a:p>
          <a:p>
            <a:r>
              <a:rPr lang="en-US" b="1" dirty="0"/>
              <a:t>Google Discussion Group</a:t>
            </a:r>
            <a:r>
              <a:rPr lang="en-US" dirty="0"/>
              <a:t>: https://</a:t>
            </a:r>
            <a:r>
              <a:rPr lang="en-US" dirty="0" err="1"/>
              <a:t>groups.google.com</a:t>
            </a:r>
            <a:r>
              <a:rPr lang="en-US" dirty="0"/>
              <a:t>/forum/#!forum/</a:t>
            </a:r>
            <a:r>
              <a:rPr lang="en-US" dirty="0" err="1"/>
              <a:t>cary</a:t>
            </a:r>
            <a:r>
              <a:rPr lang="en-US" dirty="0"/>
              <a:t>-area-computer-science-education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9" r="37669" b="2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6930871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Learn how to program the </a:t>
            </a:r>
            <a:r>
              <a:rPr lang="en-US" sz="1900" dirty="0" err="1"/>
              <a:t>NodeMCU</a:t>
            </a: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Learn how to monitor temperature, humidity, pressure, and light intensity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create and read a schematic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wire up (solder) components on a PCB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Learn how to integrate components and sensors into a single application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Build a functional weather station that can be monitored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313776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34" y="115736"/>
            <a:ext cx="9150118" cy="6161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4251"/>
          </a:xfrm>
        </p:spPr>
        <p:txBody>
          <a:bodyPr/>
          <a:lstStyle/>
          <a:p>
            <a:r>
              <a:rPr lang="en-US" dirty="0" smtClean="0"/>
              <a:t>Course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63851"/>
            <a:ext cx="3732804" cy="4339526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Day 1 </a:t>
            </a:r>
            <a:r>
              <a:rPr lang="mr-IN" b="1" dirty="0" smtClean="0"/>
              <a:t>–</a:t>
            </a:r>
            <a:r>
              <a:rPr lang="en-US" b="1" dirty="0" smtClean="0"/>
              <a:t> January 5</a:t>
            </a:r>
            <a:r>
              <a:rPr lang="en-US" b="1" baseline="30000" dirty="0" smtClean="0"/>
              <a:t>th</a:t>
            </a:r>
            <a:endParaRPr lang="en-US" b="1" dirty="0"/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Safety Overview</a:t>
            </a:r>
          </a:p>
          <a:p>
            <a:pPr lvl="1"/>
            <a:r>
              <a:rPr lang="en-US" dirty="0" smtClean="0"/>
              <a:t>How to Solder</a:t>
            </a:r>
          </a:p>
          <a:p>
            <a:pPr lvl="1"/>
            <a:r>
              <a:rPr lang="en-US" dirty="0" smtClean="0"/>
              <a:t>Solder up BME/BMP280</a:t>
            </a:r>
          </a:p>
          <a:p>
            <a:r>
              <a:rPr lang="en-US" b="1" dirty="0" smtClean="0"/>
              <a:t>Day 2 </a:t>
            </a:r>
            <a:r>
              <a:rPr lang="mr-IN" b="1" dirty="0" smtClean="0"/>
              <a:t>–</a:t>
            </a:r>
            <a:r>
              <a:rPr lang="en-US" b="1" dirty="0" smtClean="0"/>
              <a:t> January 19</a:t>
            </a:r>
            <a:r>
              <a:rPr lang="en-US" b="1" baseline="30000" dirty="0" smtClean="0"/>
              <a:t>th</a:t>
            </a:r>
            <a:endParaRPr lang="en-US" b="1" dirty="0" smtClean="0"/>
          </a:p>
          <a:p>
            <a:pPr lvl="1"/>
            <a:r>
              <a:rPr lang="en-US" dirty="0" smtClean="0"/>
              <a:t>Schematics</a:t>
            </a:r>
          </a:p>
          <a:p>
            <a:pPr lvl="1"/>
            <a:r>
              <a:rPr lang="en-US" dirty="0" smtClean="0"/>
              <a:t>Breadboard wire up Test</a:t>
            </a:r>
          </a:p>
          <a:p>
            <a:pPr lvl="1"/>
            <a:r>
              <a:rPr lang="en-US" dirty="0"/>
              <a:t>Configure </a:t>
            </a:r>
            <a:r>
              <a:rPr lang="en-US" dirty="0" err="1"/>
              <a:t>NodeMCU</a:t>
            </a:r>
            <a:r>
              <a:rPr lang="en-US" dirty="0"/>
              <a:t> modules</a:t>
            </a:r>
          </a:p>
          <a:p>
            <a:pPr lvl="1"/>
            <a:r>
              <a:rPr lang="en-US" dirty="0" err="1"/>
              <a:t>Thingspeak</a:t>
            </a:r>
            <a:r>
              <a:rPr lang="en-US" dirty="0"/>
              <a:t> </a:t>
            </a:r>
            <a:r>
              <a:rPr lang="en-US" dirty="0" smtClean="0"/>
              <a:t>accounts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4412" y="1363851"/>
            <a:ext cx="3732804" cy="491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Day 3 </a:t>
            </a:r>
            <a:r>
              <a:rPr lang="mr-IN" b="1" dirty="0"/>
              <a:t>–</a:t>
            </a:r>
            <a:r>
              <a:rPr lang="en-US" b="1" dirty="0"/>
              <a:t> February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How to </a:t>
            </a:r>
            <a:r>
              <a:rPr lang="en-US" dirty="0" smtClean="0"/>
              <a:t>solder review</a:t>
            </a:r>
            <a:endParaRPr lang="en-US" dirty="0"/>
          </a:p>
          <a:p>
            <a:pPr lvl="1"/>
            <a:r>
              <a:rPr lang="en-US" dirty="0" smtClean="0"/>
              <a:t>DC </a:t>
            </a:r>
            <a:r>
              <a:rPr lang="en-US" dirty="0"/>
              <a:t>Socket </a:t>
            </a:r>
            <a:r>
              <a:rPr lang="en-US" dirty="0" smtClean="0"/>
              <a:t>Assembly</a:t>
            </a:r>
          </a:p>
          <a:p>
            <a:pPr lvl="1"/>
            <a:r>
              <a:rPr lang="en-US" dirty="0" smtClean="0"/>
              <a:t>Solder headers</a:t>
            </a:r>
            <a:endParaRPr lang="en-US" dirty="0"/>
          </a:p>
          <a:p>
            <a:r>
              <a:rPr lang="en-US" b="1" dirty="0"/>
              <a:t>Day 4 </a:t>
            </a:r>
            <a:r>
              <a:rPr lang="mr-IN" b="1" dirty="0"/>
              <a:t>–</a:t>
            </a:r>
            <a:r>
              <a:rPr lang="en-US" b="1" dirty="0"/>
              <a:t> February 16</a:t>
            </a:r>
            <a:r>
              <a:rPr lang="en-US" b="1" baseline="30000" dirty="0"/>
              <a:t>th</a:t>
            </a:r>
            <a:endParaRPr lang="en-US" dirty="0"/>
          </a:p>
          <a:p>
            <a:pPr lvl="1"/>
            <a:r>
              <a:rPr lang="en-US" dirty="0" smtClean="0"/>
              <a:t>PCB wiring</a:t>
            </a:r>
            <a:endParaRPr lang="en-US" dirty="0"/>
          </a:p>
          <a:p>
            <a:r>
              <a:rPr lang="en-US" b="1" dirty="0"/>
              <a:t>Day 5 </a:t>
            </a:r>
            <a:r>
              <a:rPr lang="mr-IN" b="1" dirty="0"/>
              <a:t>–</a:t>
            </a:r>
            <a:r>
              <a:rPr lang="en-US" b="1" dirty="0"/>
              <a:t> March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Final assembly and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78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7"/>
          <a:stretch/>
        </p:blipFill>
        <p:spPr>
          <a:xfrm>
            <a:off x="707739" y="2717975"/>
            <a:ext cx="4765597" cy="3240120"/>
          </a:xfrm>
          <a:custGeom>
            <a:avLst/>
            <a:gdLst>
              <a:gd name="connsiteX0" fmla="*/ 0 w 3416888"/>
              <a:gd name="connsiteY0" fmla="*/ 0 h 3240120"/>
              <a:gd name="connsiteX1" fmla="*/ 3416888 w 3416888"/>
              <a:gd name="connsiteY1" fmla="*/ 0 h 3240120"/>
              <a:gd name="connsiteX2" fmla="*/ 3416888 w 3416888"/>
              <a:gd name="connsiteY2" fmla="*/ 3119948 h 3240120"/>
              <a:gd name="connsiteX3" fmla="*/ 3296716 w 3416888"/>
              <a:gd name="connsiteY3" fmla="*/ 3240120 h 3240120"/>
              <a:gd name="connsiteX4" fmla="*/ 120172 w 3416888"/>
              <a:gd name="connsiteY4" fmla="*/ 3240120 h 3240120"/>
              <a:gd name="connsiteX5" fmla="*/ 0 w 3416888"/>
              <a:gd name="connsiteY5" fmla="*/ 3119948 h 324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77" b="14560"/>
          <a:stretch/>
        </p:blipFill>
        <p:spPr>
          <a:xfrm>
            <a:off x="707739" y="609600"/>
            <a:ext cx="4765597" cy="2057399"/>
          </a:xfrm>
          <a:custGeom>
            <a:avLst/>
            <a:gdLst>
              <a:gd name="connsiteX0" fmla="*/ 120172 w 3416888"/>
              <a:gd name="connsiteY0" fmla="*/ 0 h 2057399"/>
              <a:gd name="connsiteX1" fmla="*/ 3296716 w 3416888"/>
              <a:gd name="connsiteY1" fmla="*/ 0 h 2057399"/>
              <a:gd name="connsiteX2" fmla="*/ 3416888 w 3416888"/>
              <a:gd name="connsiteY2" fmla="*/ 120172 h 2057399"/>
              <a:gd name="connsiteX3" fmla="*/ 3416888 w 3416888"/>
              <a:gd name="connsiteY3" fmla="*/ 2057399 h 2057399"/>
              <a:gd name="connsiteX4" fmla="*/ 0 w 3416888"/>
              <a:gd name="connsiteY4" fmla="*/ 2057399 h 2057399"/>
              <a:gd name="connsiteX5" fmla="*/ 0 w 3416888"/>
              <a:gd name="connsiteY5" fmla="*/ 120172 h 2057399"/>
              <a:gd name="connsiteX6" fmla="*/ 120172 w 3416888"/>
              <a:gd name="connsiteY6" fmla="*/ 0 h 2057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Weather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>
            <a:normAutofit/>
          </a:bodyPr>
          <a:lstStyle/>
          <a:p>
            <a:r>
              <a:rPr lang="en-US" dirty="0" smtClean="0"/>
              <a:t>Runs on 9V</a:t>
            </a:r>
            <a:endParaRPr lang="en-US" b="1" dirty="0"/>
          </a:p>
          <a:p>
            <a:r>
              <a:rPr lang="en-US" dirty="0" smtClean="0"/>
              <a:t>Wall or battery powered</a:t>
            </a:r>
          </a:p>
          <a:p>
            <a:r>
              <a:rPr lang="en-US" dirty="0" smtClean="0"/>
              <a:t>Light, temp, humidity, and pressure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enabled</a:t>
            </a:r>
          </a:p>
          <a:p>
            <a:r>
              <a:rPr lang="en-US" dirty="0" smtClean="0"/>
              <a:t>Sends data to </a:t>
            </a:r>
            <a:r>
              <a:rPr lang="en-US" dirty="0" err="1" smtClean="0"/>
              <a:t>thingspeak</a:t>
            </a:r>
            <a:endParaRPr lang="en-US" dirty="0" smtClean="0"/>
          </a:p>
          <a:p>
            <a:r>
              <a:rPr lang="en-US" dirty="0" smtClean="0"/>
              <a:t>Hosts web server for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79177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39" y="1532449"/>
            <a:ext cx="3976788" cy="3473061"/>
          </a:xfrm>
          <a:prstGeom prst="roundRect">
            <a:avLst>
              <a:gd name="adj" fmla="val 3517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US" dirty="0"/>
              <a:t>Hazards and Warnings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>
            <a:normAutofit/>
          </a:bodyPr>
          <a:lstStyle/>
          <a:p>
            <a:r>
              <a:rPr lang="en-US" dirty="0"/>
              <a:t>Drilling</a:t>
            </a:r>
          </a:p>
          <a:p>
            <a:r>
              <a:rPr lang="en-US" dirty="0"/>
              <a:t>Sharp metal </a:t>
            </a:r>
            <a:r>
              <a:rPr lang="en-US" dirty="0" smtClean="0"/>
              <a:t>edges</a:t>
            </a:r>
          </a:p>
          <a:p>
            <a:r>
              <a:rPr lang="en-US" dirty="0" smtClean="0"/>
              <a:t>Metal Filings</a:t>
            </a:r>
            <a:endParaRPr lang="en-US" dirty="0"/>
          </a:p>
          <a:p>
            <a:r>
              <a:rPr lang="en-US" dirty="0"/>
              <a:t>Electricity</a:t>
            </a:r>
          </a:p>
          <a:p>
            <a:r>
              <a:rPr lang="en-US" dirty="0"/>
              <a:t>Solder</a:t>
            </a:r>
          </a:p>
          <a:p>
            <a:r>
              <a:rPr lang="en-US" dirty="0"/>
              <a:t>Soldering Iron</a:t>
            </a:r>
          </a:p>
          <a:p>
            <a:r>
              <a:rPr lang="en-US" b="1" dirty="0"/>
              <a:t>EYE PROTECTION REQUIRED</a:t>
            </a:r>
          </a:p>
        </p:txBody>
      </p:sp>
    </p:spTree>
    <p:extLst>
      <p:ext uri="{BB962C8B-B14F-4D97-AF65-F5344CB8AC3E}">
        <p14:creationId xmlns:p14="http://schemas.microsoft.com/office/powerpoint/2010/main" val="20601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2767" r="13094" b="-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soldering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 very cautious</a:t>
            </a:r>
          </a:p>
          <a:p>
            <a:r>
              <a:rPr lang="en-US" sz="1800" dirty="0" smtClean="0"/>
              <a:t>300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 to 900</a:t>
            </a:r>
            <a:r>
              <a:rPr lang="en-US" sz="1800" baseline="30000" dirty="0" smtClean="0"/>
              <a:t>o</a:t>
            </a:r>
            <a:r>
              <a:rPr lang="en-US" sz="1800" dirty="0" smtClean="0"/>
              <a:t> F!</a:t>
            </a:r>
          </a:p>
          <a:p>
            <a:r>
              <a:rPr lang="en-US" sz="1800" dirty="0" smtClean="0"/>
              <a:t>Melt and Fuse Metal</a:t>
            </a:r>
          </a:p>
          <a:p>
            <a:r>
              <a:rPr lang="en-US" sz="1800" dirty="0" smtClean="0"/>
              <a:t>Assume entire rod is hot!</a:t>
            </a:r>
          </a:p>
          <a:p>
            <a:r>
              <a:rPr lang="en-US" sz="1800" dirty="0" smtClean="0"/>
              <a:t>Assume it is always </a:t>
            </a:r>
            <a:r>
              <a:rPr lang="en-US" sz="1800" dirty="0" smtClean="0"/>
              <a:t>on</a:t>
            </a:r>
          </a:p>
          <a:p>
            <a:r>
              <a:rPr lang="en-US" sz="1800" dirty="0" smtClean="0"/>
              <a:t>Unplug when done and let cool 20 </a:t>
            </a:r>
            <a:r>
              <a:rPr lang="mr-IN" sz="1800" dirty="0" smtClean="0"/>
              <a:t>–</a:t>
            </a:r>
            <a:r>
              <a:rPr lang="en-US" sz="1800" dirty="0" smtClean="0"/>
              <a:t> 25 minutes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880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54197" y="457414"/>
            <a:ext cx="4283039" cy="559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Breadboards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Power and ground rows</a:t>
            </a:r>
          </a:p>
          <a:p>
            <a:r>
              <a:rPr lang="en-US" sz="1800" dirty="0" smtClean="0"/>
              <a:t>Columns are connected</a:t>
            </a:r>
          </a:p>
          <a:p>
            <a:r>
              <a:rPr lang="en-US" sz="1800" dirty="0" smtClean="0"/>
              <a:t>Two sides </a:t>
            </a:r>
            <a:r>
              <a:rPr lang="mr-IN" sz="1800" dirty="0" smtClean="0"/>
              <a:t>–</a:t>
            </a:r>
            <a:r>
              <a:rPr lang="en-US" sz="1800" dirty="0" smtClean="0"/>
              <a:t> Gap separated</a:t>
            </a:r>
          </a:p>
          <a:p>
            <a:r>
              <a:rPr lang="en-US" sz="1800" dirty="0" smtClean="0"/>
              <a:t>Grid Layout</a:t>
            </a:r>
          </a:p>
          <a:p>
            <a:r>
              <a:rPr lang="en-US" sz="1800" dirty="0" smtClean="0"/>
              <a:t>Can you Find C:19?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25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316</TotalTime>
  <Words>588</Words>
  <Application>Microsoft Macintosh PowerPoint</Application>
  <PresentationFormat>Widescreen</PresentationFormat>
  <Paragraphs>156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Century Gothic</vt:lpstr>
      <vt:lpstr>Mangal</vt:lpstr>
      <vt:lpstr>Wingdings</vt:lpstr>
      <vt:lpstr>Arial</vt:lpstr>
      <vt:lpstr>Mesh</vt:lpstr>
      <vt:lpstr>DIY weather station</vt:lpstr>
      <vt:lpstr>introduction</vt:lpstr>
      <vt:lpstr>contact</vt:lpstr>
      <vt:lpstr>goals</vt:lpstr>
      <vt:lpstr>Course plan</vt:lpstr>
      <vt:lpstr>The Weather station</vt:lpstr>
      <vt:lpstr>Hazards and Warnings</vt:lpstr>
      <vt:lpstr>soldering</vt:lpstr>
      <vt:lpstr>Breadboards</vt:lpstr>
      <vt:lpstr>Printed Circuit Boards (PCB)</vt:lpstr>
      <vt:lpstr>Parts List</vt:lpstr>
      <vt:lpstr>Resistors</vt:lpstr>
      <vt:lpstr>PhotoResistors</vt:lpstr>
      <vt:lpstr>Voltage Division</vt:lpstr>
      <vt:lpstr>BME/BMP280 Sensor</vt:lpstr>
      <vt:lpstr>NodeMCU</vt:lpstr>
      <vt:lpstr>How To Solder</vt:lpstr>
      <vt:lpstr>How To Solder</vt:lpstr>
      <vt:lpstr>How To Solder</vt:lpstr>
      <vt:lpstr>How To Solder</vt:lpstr>
      <vt:lpstr>How To Solder</vt:lpstr>
      <vt:lpstr>TroubleD Joints</vt:lpstr>
      <vt:lpstr>BME/BMP280 Header Attachment</vt:lpstr>
      <vt:lpstr>Wire Up BME/BMP280  for Test</vt:lpstr>
      <vt:lpstr>Program Arduino</vt:lpstr>
      <vt:lpstr>Homework</vt:lpstr>
      <vt:lpstr>Extra Credit</vt:lpstr>
      <vt:lpstr>Next session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weather station</dc:title>
  <dc:creator>Microsoft Office User</dc:creator>
  <cp:lastModifiedBy>Brock, Ryan</cp:lastModifiedBy>
  <cp:revision>31</cp:revision>
  <dcterms:created xsi:type="dcterms:W3CDTF">2016-12-29T18:09:35Z</dcterms:created>
  <dcterms:modified xsi:type="dcterms:W3CDTF">2017-01-05T18:26:48Z</dcterms:modified>
</cp:coreProperties>
</file>